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92" r:id="rId2"/>
    <p:sldId id="417" r:id="rId3"/>
    <p:sldId id="462" r:id="rId4"/>
    <p:sldId id="473" r:id="rId5"/>
    <p:sldId id="476" r:id="rId6"/>
    <p:sldId id="521" r:id="rId7"/>
    <p:sldId id="512" r:id="rId8"/>
    <p:sldId id="510" r:id="rId9"/>
    <p:sldId id="513" r:id="rId10"/>
    <p:sldId id="514" r:id="rId11"/>
    <p:sldId id="515" r:id="rId12"/>
    <p:sldId id="494" r:id="rId13"/>
    <p:sldId id="518" r:id="rId14"/>
    <p:sldId id="517" r:id="rId15"/>
    <p:sldId id="525" r:id="rId16"/>
    <p:sldId id="526" r:id="rId1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B393"/>
    <a:srgbClr val="B23C4D"/>
    <a:srgbClr val="7F7F7F"/>
    <a:srgbClr val="AC3E78"/>
    <a:srgbClr val="C65D38"/>
    <a:srgbClr val="E68F00"/>
    <a:srgbClr val="009706"/>
    <a:srgbClr val="D9833E"/>
    <a:srgbClr val="9E1E50"/>
    <a:srgbClr val="9611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96" autoAdjust="0"/>
    <p:restoredTop sz="95735"/>
  </p:normalViewPr>
  <p:slideViewPr>
    <p:cSldViewPr snapToGrid="0" snapToObjects="1">
      <p:cViewPr varScale="1">
        <p:scale>
          <a:sx n="87" d="100"/>
          <a:sy n="87" d="100"/>
        </p:scale>
        <p:origin x="18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Hoja1!$B$7:$B$9</c:f>
              <c:strCache>
                <c:ptCount val="3"/>
                <c:pt idx="0">
                  <c:v>MATRÍCULA DE BAJAS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Hoja1!$A$10:$A$13</c:f>
              <c:strCache>
                <c:ptCount val="4"/>
                <c:pt idx="0">
                  <c:v>REPROBACIÓN </c:v>
                </c:pt>
                <c:pt idx="1">
                  <c:v>CAMBIO DE UT</c:v>
                </c:pt>
                <c:pt idx="2">
                  <c:v>DESERCIÓN</c:v>
                </c:pt>
                <c:pt idx="3">
                  <c:v>INCUMPLIMIENTO DE ESTADIAS </c:v>
                </c:pt>
              </c:strCache>
            </c:strRef>
          </c:cat>
          <c:val>
            <c:numRef>
              <c:f>Hoja1!$B$10:$B$13</c:f>
              <c:numCache>
                <c:formatCode>General</c:formatCode>
                <c:ptCount val="4"/>
                <c:pt idx="0">
                  <c:v>11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C7-420B-A0B0-04FA18E3BE30}"/>
            </c:ext>
          </c:extLst>
        </c:ser>
        <c:ser>
          <c:idx val="1"/>
          <c:order val="1"/>
          <c:tx>
            <c:strRef>
              <c:f>Hoja1!$C$7:$C$9</c:f>
              <c:strCache>
                <c:ptCount val="3"/>
                <c:pt idx="0">
                  <c:v>MATRÍCULA DE BAJAS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Hoja1!$A$10:$A$13</c:f>
              <c:strCache>
                <c:ptCount val="4"/>
                <c:pt idx="0">
                  <c:v>REPROBACIÓN </c:v>
                </c:pt>
                <c:pt idx="1">
                  <c:v>CAMBIO DE UT</c:v>
                </c:pt>
                <c:pt idx="2">
                  <c:v>DESERCIÓN</c:v>
                </c:pt>
                <c:pt idx="3">
                  <c:v>INCUMPLIMIENTO DE ESTADIAS </c:v>
                </c:pt>
              </c:strCache>
            </c:strRef>
          </c:cat>
          <c:val>
            <c:numRef>
              <c:f>Hoja1!$C$10:$C$13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01C7-420B-A0B0-04FA18E3BE3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33264232"/>
        <c:axId val="433264592"/>
      </c:barChart>
      <c:catAx>
        <c:axId val="433264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33264592"/>
        <c:crosses val="autoZero"/>
        <c:auto val="1"/>
        <c:lblAlgn val="ctr"/>
        <c:lblOffset val="100"/>
        <c:noMultiLvlLbl val="0"/>
      </c:catAx>
      <c:valAx>
        <c:axId val="433264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33264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5520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3445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7546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9840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5283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1580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8799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0735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1827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3112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5111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912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3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F28F809-5E32-DB2F-EBD2-5A47F56286EF}"/>
              </a:ext>
            </a:extLst>
          </p:cNvPr>
          <p:cNvSpPr txBox="1"/>
          <p:nvPr/>
        </p:nvSpPr>
        <p:spPr>
          <a:xfrm>
            <a:off x="1936244" y="2260238"/>
            <a:ext cx="5271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>
                <a:latin typeface="Arial" panose="020B0604020202020204" pitchFamily="34" charset="0"/>
                <a:cs typeface="Arial" panose="020B0604020202020204" pitchFamily="34" charset="0"/>
              </a:rPr>
              <a:t>INFORME ACADÉMICO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EE7FAA9-E0C5-5D5A-5F90-2159E040C67D}"/>
              </a:ext>
            </a:extLst>
          </p:cNvPr>
          <p:cNvSpPr txBox="1"/>
          <p:nvPr/>
        </p:nvSpPr>
        <p:spPr>
          <a:xfrm>
            <a:off x="2672775" y="3569287"/>
            <a:ext cx="3798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MAYO-AGOSTO 2024</a:t>
            </a:r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0C48342-F4AB-48FA-A24B-A096D6F2F2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132"/>
          <a:stretch/>
        </p:blipFill>
        <p:spPr>
          <a:xfrm>
            <a:off x="2233612" y="3019057"/>
            <a:ext cx="4676775" cy="1640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0095734-E318-40A8-833C-AD1881F41B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132"/>
          <a:stretch/>
        </p:blipFill>
        <p:spPr>
          <a:xfrm rot="10800000">
            <a:off x="2233611" y="3276395"/>
            <a:ext cx="4676775" cy="16401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DFCE331-E1B9-1DAE-EB30-D80FDF276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318" y="5782500"/>
            <a:ext cx="1343364" cy="107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56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5">
            <a:extLst>
              <a:ext uri="{FF2B5EF4-FFF2-40B4-BE49-F238E27FC236}">
                <a16:creationId xmlns:a16="http://schemas.microsoft.com/office/drawing/2014/main" id="{D55533A4-B8AA-9943-BD3C-4FF0ED7B5B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810631"/>
              </p:ext>
            </p:extLst>
          </p:nvPr>
        </p:nvGraphicFramePr>
        <p:xfrm>
          <a:off x="1160826" y="1721200"/>
          <a:ext cx="7042368" cy="17678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347456">
                  <a:extLst>
                    <a:ext uri="{9D8B030D-6E8A-4147-A177-3AD203B41FA5}">
                      <a16:colId xmlns:a16="http://schemas.microsoft.com/office/drawing/2014/main" val="3746605759"/>
                    </a:ext>
                  </a:extLst>
                </a:gridCol>
                <a:gridCol w="2347456">
                  <a:extLst>
                    <a:ext uri="{9D8B030D-6E8A-4147-A177-3AD203B41FA5}">
                      <a16:colId xmlns:a16="http://schemas.microsoft.com/office/drawing/2014/main" val="1190309398"/>
                    </a:ext>
                  </a:extLst>
                </a:gridCol>
                <a:gridCol w="2347456">
                  <a:extLst>
                    <a:ext uri="{9D8B030D-6E8A-4147-A177-3AD203B41FA5}">
                      <a16:colId xmlns:a16="http://schemas.microsoft.com/office/drawing/2014/main" val="3990346356"/>
                    </a:ext>
                  </a:extLst>
                </a:gridCol>
              </a:tblGrid>
              <a:tr h="221687">
                <a:tc gridSpan="3"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solidFill>
                            <a:srgbClr val="A82E4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 TÉCNICO</a:t>
                      </a:r>
                      <a:r>
                        <a:rPr lang="es-MX" sz="1600" baseline="0" dirty="0">
                          <a:solidFill>
                            <a:srgbClr val="A82E4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SUPERIOR UNIVERSITARIO</a:t>
                      </a:r>
                      <a:endParaRPr lang="es-MX" sz="1600" dirty="0">
                        <a:solidFill>
                          <a:srgbClr val="A82E4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078527"/>
                  </a:ext>
                </a:extLst>
              </a:tr>
              <a:tr h="224959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GENERACIÓN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ALUMNOS EGRESADOS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EFICIENCIA TERMINAL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6572592"/>
                  </a:ext>
                </a:extLst>
              </a:tr>
              <a:tr h="221687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2019-2021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9488106"/>
                  </a:ext>
                </a:extLst>
              </a:tr>
              <a:tr h="221687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2020-2022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605378"/>
                  </a:ext>
                </a:extLst>
              </a:tr>
              <a:tr h="221687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2021-2023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7433669"/>
                  </a:ext>
                </a:extLst>
              </a:tr>
            </a:tbl>
          </a:graphicData>
        </a:graphic>
      </p:graphicFrame>
      <p:graphicFrame>
        <p:nvGraphicFramePr>
          <p:cNvPr id="3" name="Tabla 5">
            <a:extLst>
              <a:ext uri="{FF2B5EF4-FFF2-40B4-BE49-F238E27FC236}">
                <a16:creationId xmlns:a16="http://schemas.microsoft.com/office/drawing/2014/main" id="{65EC82A4-D4AE-C04E-8487-6314511588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430181"/>
              </p:ext>
            </p:extLst>
          </p:nvPr>
        </p:nvGraphicFramePr>
        <p:xfrm>
          <a:off x="1160826" y="3638774"/>
          <a:ext cx="7042368" cy="212732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347456">
                  <a:extLst>
                    <a:ext uri="{9D8B030D-6E8A-4147-A177-3AD203B41FA5}">
                      <a16:colId xmlns:a16="http://schemas.microsoft.com/office/drawing/2014/main" val="3746605759"/>
                    </a:ext>
                  </a:extLst>
                </a:gridCol>
                <a:gridCol w="2347456">
                  <a:extLst>
                    <a:ext uri="{9D8B030D-6E8A-4147-A177-3AD203B41FA5}">
                      <a16:colId xmlns:a16="http://schemas.microsoft.com/office/drawing/2014/main" val="1190309398"/>
                    </a:ext>
                  </a:extLst>
                </a:gridCol>
                <a:gridCol w="2347456">
                  <a:extLst>
                    <a:ext uri="{9D8B030D-6E8A-4147-A177-3AD203B41FA5}">
                      <a16:colId xmlns:a16="http://schemas.microsoft.com/office/drawing/2014/main" val="3990346356"/>
                    </a:ext>
                  </a:extLst>
                </a:gridCol>
              </a:tblGrid>
              <a:tr h="389965">
                <a:tc gridSpan="3"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solidFill>
                            <a:srgbClr val="A82E4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 INGENIERÍA/LICENCIATURA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078527"/>
                  </a:ext>
                </a:extLst>
              </a:tr>
              <a:tr h="224959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GENERACIÓN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ALUMNOS EGRESADOS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EFICIENCIA TERMINAL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6572592"/>
                  </a:ext>
                </a:extLst>
              </a:tr>
              <a:tr h="221687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2020-2021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9488106"/>
                  </a:ext>
                </a:extLst>
              </a:tr>
              <a:tr h="221687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2021-2022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605378"/>
                  </a:ext>
                </a:extLst>
              </a:tr>
              <a:tr h="221687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2022-2023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7433669"/>
                  </a:ext>
                </a:extLst>
              </a:tr>
              <a:tr h="221687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2023-2024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89%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7314495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258AF0D9-6FD7-4949-8A9F-DDB692CCC167}"/>
              </a:ext>
            </a:extLst>
          </p:cNvPr>
          <p:cNvSpPr txBox="1"/>
          <p:nvPr/>
        </p:nvSpPr>
        <p:spPr>
          <a:xfrm>
            <a:off x="1786759" y="951759"/>
            <a:ext cx="5909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EGRESADOS Y EFICIENCIA TERMINAL</a:t>
            </a:r>
          </a:p>
          <a:p>
            <a:pPr algn="ctr"/>
            <a:r>
              <a:rPr lang="es-MX" sz="2000" b="1" dirty="0">
                <a:solidFill>
                  <a:srgbClr val="0CB3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HISTÓRICO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7C9C170-E5E1-B30F-DD21-148E27759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318" y="5798372"/>
            <a:ext cx="1343364" cy="107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34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3">
            <a:extLst>
              <a:ext uri="{FF2B5EF4-FFF2-40B4-BE49-F238E27FC236}">
                <a16:creationId xmlns:a16="http://schemas.microsoft.com/office/drawing/2014/main" id="{3DF0D4EC-B48E-A942-B3DE-0E897E7B38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486518"/>
              </p:ext>
            </p:extLst>
          </p:nvPr>
        </p:nvGraphicFramePr>
        <p:xfrm>
          <a:off x="1317369" y="1574171"/>
          <a:ext cx="6440556" cy="415036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779316">
                  <a:extLst>
                    <a:ext uri="{9D8B030D-6E8A-4147-A177-3AD203B41FA5}">
                      <a16:colId xmlns:a16="http://schemas.microsoft.com/office/drawing/2014/main" val="2580466422"/>
                    </a:ext>
                  </a:extLst>
                </a:gridCol>
                <a:gridCol w="2954855">
                  <a:extLst>
                    <a:ext uri="{9D8B030D-6E8A-4147-A177-3AD203B41FA5}">
                      <a16:colId xmlns:a16="http://schemas.microsoft.com/office/drawing/2014/main" val="2316439717"/>
                    </a:ext>
                  </a:extLst>
                </a:gridCol>
                <a:gridCol w="1706385">
                  <a:extLst>
                    <a:ext uri="{9D8B030D-6E8A-4147-A177-3AD203B41FA5}">
                      <a16:colId xmlns:a16="http://schemas.microsoft.com/office/drawing/2014/main" val="1372078216"/>
                    </a:ext>
                  </a:extLst>
                </a:gridCol>
              </a:tblGrid>
              <a:tr h="517564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INT/EXT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TIPO DE BECA ACTIVA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ALUMNOS BECADOS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7818641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es-MX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 ALIMENTICIA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675418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 RECTORÍA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36264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 SITUTEG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89682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EXCELENCIA ACADÉMICA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517301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NECESIDAD ECONÓMICA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9668741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s-MX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EXTERNAS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BECAS Y CRÉDITO EDUCATIVO DEL ESTADO DE SONORA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122343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 JÓVENES ESCRIBIENDO EL FUTURO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76606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ESPOSOS RODRÍGUEZ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833638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MX" sz="1600" b="1" dirty="0">
                          <a:solidFill>
                            <a:srgbClr val="A82E4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 TOTAL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 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solidFill>
                            <a:srgbClr val="A82E4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304</a:t>
                      </a:r>
                      <a:endParaRPr lang="es-MX" sz="1600" b="1" dirty="0">
                        <a:solidFill>
                          <a:srgbClr val="A82E4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9148268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FDBADB9A-6364-BC42-AF51-E1ADF7F1B8BC}"/>
              </a:ext>
            </a:extLst>
          </p:cNvPr>
          <p:cNvSpPr txBox="1"/>
          <p:nvPr/>
        </p:nvSpPr>
        <p:spPr>
          <a:xfrm>
            <a:off x="1802894" y="748936"/>
            <a:ext cx="54695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RELACIÓN BECA/ALUMNO</a:t>
            </a:r>
          </a:p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Enero – Abril  2024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C23B0B3-F2F2-8E05-B5C9-DEC670005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318" y="5782500"/>
            <a:ext cx="1343364" cy="107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94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uede ser una imagen de 11 personas y texto">
            <a:extLst>
              <a:ext uri="{FF2B5EF4-FFF2-40B4-BE49-F238E27FC236}">
                <a16:creationId xmlns:a16="http://schemas.microsoft.com/office/drawing/2014/main" id="{923504B7-0266-9A72-C696-63330A47C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76" y="1454078"/>
            <a:ext cx="6835142" cy="352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A105A75-1F01-4DB3-E809-34E126C4AA46}"/>
              </a:ext>
            </a:extLst>
          </p:cNvPr>
          <p:cNvSpPr txBox="1"/>
          <p:nvPr/>
        </p:nvSpPr>
        <p:spPr>
          <a:xfrm>
            <a:off x="1565822" y="887822"/>
            <a:ext cx="6012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VISITA ACADÉMICA CONSTELLATION BRANDS</a:t>
            </a: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AEB7A1-ADEE-757D-8FC2-B439A3868D8A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901763" y="5050110"/>
            <a:ext cx="734047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400" b="1" i="0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cs typeface="Arial" panose="020B0604020202020204" pitchFamily="34" charset="0"/>
              </a:rPr>
              <a:t>Con el objetivo de conocer los procesos en tiempo real en la empresa, alumnos de la carrera de Formulación y Evaluación de Proyectos, realizaron una visita académica a </a:t>
            </a:r>
            <a:r>
              <a:rPr kumimoji="0" lang="es-MX" altLang="es-MX" sz="1400" b="1" i="0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cs typeface="Arial" panose="020B0604020202020204" pitchFamily="34" charset="0"/>
              </a:rPr>
              <a:t>Constellation</a:t>
            </a:r>
            <a:r>
              <a:rPr kumimoji="0" lang="es-MX" altLang="es-MX" sz="1400" b="1" i="0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cs typeface="Arial" panose="020B0604020202020204" pitchFamily="34" charset="0"/>
              </a:rPr>
              <a:t> Brand en Ciudad Obregón.        .</a:t>
            </a:r>
            <a:r>
              <a:rPr kumimoji="0" lang="es-MX" altLang="es-MX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8" name="Picture 4" descr="✅">
            <a:extLst>
              <a:ext uri="{FF2B5EF4-FFF2-40B4-BE49-F238E27FC236}">
                <a16:creationId xmlns:a16="http://schemas.microsoft.com/office/drawing/2014/main" id="{005CD6D7-7B0D-6F45-C12C-0C0BE9320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338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✅">
            <a:extLst>
              <a:ext uri="{FF2B5EF4-FFF2-40B4-BE49-F238E27FC236}">
                <a16:creationId xmlns:a16="http://schemas.microsoft.com/office/drawing/2014/main" id="{5ECC2A50-22E8-5B21-64AC-2660AC2C5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738" y="68262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D21AF1B-0CEC-08A4-75B8-8459AC66D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318" y="5861677"/>
            <a:ext cx="1343364" cy="107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84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121D5DFC-05FB-4121-9AD3-DF977472C781}"/>
              </a:ext>
            </a:extLst>
          </p:cNvPr>
          <p:cNvSpPr txBox="1"/>
          <p:nvPr/>
        </p:nvSpPr>
        <p:spPr>
          <a:xfrm>
            <a:off x="1020417" y="48105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D84F011-6FFD-41AD-BBEC-A5A573098CBC}"/>
              </a:ext>
            </a:extLst>
          </p:cNvPr>
          <p:cNvSpPr txBox="1"/>
          <p:nvPr/>
        </p:nvSpPr>
        <p:spPr>
          <a:xfrm>
            <a:off x="329747" y="4925713"/>
            <a:ext cx="82693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400" b="1" dirty="0">
                <a:solidFill>
                  <a:srgbClr val="050505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ES" sz="1400" b="1" i="0" dirty="0">
                <a:solidFill>
                  <a:srgbClr val="050505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 contó con la participación de un panel de emprendedores de la región con distintos giros empresariales. Cada uno de ellos expusieron sus inicios, los retos a los que se enfrentaron, apoyos , estrategias, promoción, obstáculos, planes y todo aquello que aporta más a los conocimiento a nuestros estudiantes en tema de emprendimiento</a:t>
            </a:r>
            <a:r>
              <a:rPr lang="es-ES" sz="1400" b="1" dirty="0">
                <a:solidFill>
                  <a:srgbClr val="050505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y administración.</a:t>
            </a:r>
            <a:endParaRPr lang="es-MX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05FD13C-A4E2-4800-88D4-E5F772926222}"/>
              </a:ext>
            </a:extLst>
          </p:cNvPr>
          <p:cNvSpPr txBox="1"/>
          <p:nvPr/>
        </p:nvSpPr>
        <p:spPr>
          <a:xfrm>
            <a:off x="1112782" y="865657"/>
            <a:ext cx="7432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1ra. SEMANA DEL EMPRENDIMIENTO Y ADMINISTRACIÓN </a:t>
            </a: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EA75A2-39AE-442C-3E9B-797ECB35B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09" y="1398399"/>
            <a:ext cx="4226016" cy="341214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8FEFFE6-D3D1-22E7-6A9A-259F62FA8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780" y="1398399"/>
            <a:ext cx="4082665" cy="341214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1F92AB5-FE35-A0EF-B6D3-C43025646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318" y="5782500"/>
            <a:ext cx="1343364" cy="107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75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D32708F-B719-9F02-59ED-9A689F683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967" y="1268505"/>
            <a:ext cx="4024033" cy="365311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1527046-A716-C31B-A380-949ECA75A142}"/>
              </a:ext>
            </a:extLst>
          </p:cNvPr>
          <p:cNvSpPr txBox="1"/>
          <p:nvPr/>
        </p:nvSpPr>
        <p:spPr>
          <a:xfrm>
            <a:off x="547966" y="4986405"/>
            <a:ext cx="835062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400" b="1" i="0" dirty="0">
                <a:solidFill>
                  <a:srgbClr val="050505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Un robot o inteligente, sist</a:t>
            </a:r>
            <a:r>
              <a:rPr lang="es-ES" sz="1400" b="1" dirty="0">
                <a:solidFill>
                  <a:srgbClr val="050505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autónomo para limpieza de playas, invernader</a:t>
            </a:r>
            <a:r>
              <a:rPr lang="es-ES" sz="1400" b="1" i="0" dirty="0">
                <a:solidFill>
                  <a:srgbClr val="050505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ema de purificación de agua con energía solar, carros recolectores y agrícolas autónomos, fueron algunos de los </a:t>
            </a:r>
            <a:r>
              <a:rPr lang="es-ES" sz="2400" b="1" i="0" dirty="0">
                <a:solidFill>
                  <a:srgbClr val="0CB39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es-ES" sz="1400" b="1" i="0" dirty="0">
                <a:solidFill>
                  <a:srgbClr val="050505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proyectos sustentables innovadores desarrollados por los estudiantes de la Universidad Tecnológica de Guaymas (UTG). </a:t>
            </a:r>
            <a:endParaRPr lang="es-MX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A18AA09-6E0E-6BB9-7E20-806510CFF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649" y="1268505"/>
            <a:ext cx="3832410" cy="365311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4984CD8-FDD7-D911-7C52-1FA503E8C8C1}"/>
              </a:ext>
            </a:extLst>
          </p:cNvPr>
          <p:cNvSpPr txBox="1"/>
          <p:nvPr/>
        </p:nvSpPr>
        <p:spPr>
          <a:xfrm>
            <a:off x="1468733" y="842545"/>
            <a:ext cx="6509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PRESENTACIÓN DE PROYECTOS SUSTENTABLES </a:t>
            </a: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8AF218E-72E3-EA94-74D7-E6391F7DB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318" y="5782500"/>
            <a:ext cx="1343364" cy="107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34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805A40C-0F19-DAB2-D376-BB8CF2069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464" y="1830369"/>
            <a:ext cx="2520354" cy="219015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02ECC62-DF52-B134-FDDA-28D16C9C3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624" y="1874605"/>
            <a:ext cx="2417634" cy="219015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25B266E-BE76-7FF0-CCE5-DFAC29C68A6A}"/>
              </a:ext>
            </a:extLst>
          </p:cNvPr>
          <p:cNvSpPr txBox="1"/>
          <p:nvPr/>
        </p:nvSpPr>
        <p:spPr>
          <a:xfrm>
            <a:off x="708464" y="4193971"/>
            <a:ext cx="74288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Como parte del equipamiento de los laboratorios tecnológicos de la Universidad, personal docente recibió capacitación técnica, por parte de la empresa VANTEC cubriendo los siguientes equipos :</a:t>
            </a:r>
          </a:p>
          <a:p>
            <a:pPr algn="just"/>
            <a:endParaRPr lang="es-MX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57350" lvl="3" indent="-285750" algn="just">
              <a:buFont typeface="Arial" panose="020B0604020202020204" pitchFamily="34" charset="0"/>
              <a:buChar char="•"/>
            </a:pP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Maquinas cortadora de metales por plasmas.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s-MX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Router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 CNC de 3 ejes 40x60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Maquina Hibrida 1.50W de cortes y grabado láser. </a:t>
            </a:r>
          </a:p>
          <a:p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992AA30-A19A-2501-AF1C-CF6630C9F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065" y="1745397"/>
            <a:ext cx="1761256" cy="227581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7851BF7-57EA-9C66-186D-C4F63E8CBF0A}"/>
              </a:ext>
            </a:extLst>
          </p:cNvPr>
          <p:cNvSpPr txBox="1"/>
          <p:nvPr/>
        </p:nvSpPr>
        <p:spPr>
          <a:xfrm>
            <a:off x="1257300" y="914400"/>
            <a:ext cx="6526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CAPACITACIÓN TÉCNICA A DOCENTES EN EQUIPAMIENTO TECNOLÓGICO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4B8237F-DD6B-C66C-D5E8-FFADF4DC1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0318" y="5782500"/>
            <a:ext cx="1343364" cy="107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0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F28F809-5E32-DB2F-EBD2-5A47F56286EF}"/>
              </a:ext>
            </a:extLst>
          </p:cNvPr>
          <p:cNvSpPr txBox="1"/>
          <p:nvPr/>
        </p:nvSpPr>
        <p:spPr>
          <a:xfrm>
            <a:off x="1936250" y="2251998"/>
            <a:ext cx="5271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INFORME ACADÉMICO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EE7FAA9-E0C5-5D5A-5F90-2159E040C67D}"/>
              </a:ext>
            </a:extLst>
          </p:cNvPr>
          <p:cNvSpPr txBox="1"/>
          <p:nvPr/>
        </p:nvSpPr>
        <p:spPr>
          <a:xfrm>
            <a:off x="2672760" y="3569287"/>
            <a:ext cx="3798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MAYO-AGOSTO 2024</a:t>
            </a: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0C48342-F4AB-48FA-A24B-A096D6F2F2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132"/>
          <a:stretch/>
        </p:blipFill>
        <p:spPr>
          <a:xfrm>
            <a:off x="2233612" y="3019057"/>
            <a:ext cx="4676775" cy="1640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0095734-E318-40A8-833C-AD1881F41B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132"/>
          <a:stretch/>
        </p:blipFill>
        <p:spPr>
          <a:xfrm rot="10800000">
            <a:off x="2233611" y="3276395"/>
            <a:ext cx="4676775" cy="16401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DFCE331-E1B9-1DAE-EB30-D80FDF276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318" y="5782500"/>
            <a:ext cx="1343364" cy="107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64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262BD8A6-853A-A79C-2827-0BF190A571DA}"/>
              </a:ext>
            </a:extLst>
          </p:cNvPr>
          <p:cNvSpPr txBox="1"/>
          <p:nvPr/>
        </p:nvSpPr>
        <p:spPr>
          <a:xfrm>
            <a:off x="1837247" y="808570"/>
            <a:ext cx="5469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OFERTA EDUCATIVA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159E864-8F9F-7923-3D16-9BC82848687D}"/>
              </a:ext>
            </a:extLst>
          </p:cNvPr>
          <p:cNvSpPr txBox="1"/>
          <p:nvPr/>
        </p:nvSpPr>
        <p:spPr>
          <a:xfrm>
            <a:off x="1339352" y="1676130"/>
            <a:ext cx="6325287" cy="2152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T.S.U. en Manufactura Aeronáutica Área Maquinados de Precisión</a:t>
            </a:r>
          </a:p>
          <a:p>
            <a:pPr>
              <a:lnSpc>
                <a:spcPct val="250000"/>
              </a:lnSpc>
            </a:pP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T.S.U. en Procesos Industriales Área Manufactura</a:t>
            </a:r>
          </a:p>
          <a:p>
            <a:pPr>
              <a:lnSpc>
                <a:spcPct val="250000"/>
              </a:lnSpc>
            </a:pP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T.S.U. en Mecatrónica Área Automatización</a:t>
            </a:r>
          </a:p>
          <a:p>
            <a:pPr>
              <a:lnSpc>
                <a:spcPct val="250000"/>
              </a:lnSpc>
            </a:pP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T.S.U. en Administración Área Formulación y Evaluación de Proyectos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B7845CB-36FC-40FD-84C7-21463961B8C1}"/>
              </a:ext>
            </a:extLst>
          </p:cNvPr>
          <p:cNvSpPr txBox="1"/>
          <p:nvPr/>
        </p:nvSpPr>
        <p:spPr>
          <a:xfrm>
            <a:off x="868782" y="1177766"/>
            <a:ext cx="7240698" cy="523220"/>
          </a:xfrm>
          <a:prstGeom prst="rect">
            <a:avLst/>
          </a:prstGeom>
          <a:solidFill>
            <a:srgbClr val="0CB393"/>
          </a:solidFill>
        </p:spPr>
        <p:txBody>
          <a:bodyPr wrap="squar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 Tecnológica de Guaymas </a:t>
            </a:r>
          </a:p>
          <a:p>
            <a:r>
              <a:rPr lang="es-MX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 Educativos del nivel Técnico Superior Universitario (T.S.U.) ofertados: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F51DDEA-1540-46C7-9660-3FE6FE18D49D}"/>
              </a:ext>
            </a:extLst>
          </p:cNvPr>
          <p:cNvSpPr txBox="1"/>
          <p:nvPr/>
        </p:nvSpPr>
        <p:spPr>
          <a:xfrm>
            <a:off x="868781" y="3814367"/>
            <a:ext cx="7240699" cy="276999"/>
          </a:xfrm>
          <a:prstGeom prst="rect">
            <a:avLst/>
          </a:prstGeom>
          <a:solidFill>
            <a:srgbClr val="0CB393"/>
          </a:solidFill>
        </p:spPr>
        <p:txBody>
          <a:bodyPr wrap="square">
            <a:spAutoFit/>
          </a:bodyPr>
          <a:lstStyle/>
          <a:p>
            <a:r>
              <a:rPr lang="es-MX" sz="12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Programas Educativos del nivel de Ingeniería/Licenciatura (continuidad de estudios) ofertados: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C5A2FC3-29CC-4117-A155-CFAA6576A449}"/>
              </a:ext>
            </a:extLst>
          </p:cNvPr>
          <p:cNvSpPr txBox="1"/>
          <p:nvPr/>
        </p:nvSpPr>
        <p:spPr>
          <a:xfrm>
            <a:off x="1339352" y="4034050"/>
            <a:ext cx="7672568" cy="2152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Ingeniería en Sistemas Productivos</a:t>
            </a:r>
          </a:p>
          <a:p>
            <a:pPr>
              <a:lnSpc>
                <a:spcPct val="250000"/>
              </a:lnSpc>
            </a:pP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Ingeniería en Manufactura Aeronáutica</a:t>
            </a:r>
          </a:p>
          <a:p>
            <a:pPr>
              <a:lnSpc>
                <a:spcPct val="250000"/>
              </a:lnSpc>
            </a:pP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Licenciatura en Gestión de Negocios y Proyectos </a:t>
            </a:r>
          </a:p>
          <a:p>
            <a:pPr>
              <a:lnSpc>
                <a:spcPct val="250000"/>
              </a:lnSpc>
            </a:pP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Ingeniería Mecatrónica 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42026FC7-D66A-47A7-8F8E-0B4DB41318AF}"/>
              </a:ext>
            </a:extLst>
          </p:cNvPr>
          <p:cNvSpPr/>
          <p:nvPr/>
        </p:nvSpPr>
        <p:spPr>
          <a:xfrm>
            <a:off x="979700" y="1809081"/>
            <a:ext cx="390187" cy="382243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BD4CCF72-3D18-4306-B757-009DF7C9663D}"/>
              </a:ext>
            </a:extLst>
          </p:cNvPr>
          <p:cNvSpPr/>
          <p:nvPr/>
        </p:nvSpPr>
        <p:spPr>
          <a:xfrm>
            <a:off x="979700" y="2270746"/>
            <a:ext cx="390187" cy="382243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9C0F37F5-54EF-4175-838F-3D5CAD598F82}"/>
              </a:ext>
            </a:extLst>
          </p:cNvPr>
          <p:cNvSpPr/>
          <p:nvPr/>
        </p:nvSpPr>
        <p:spPr>
          <a:xfrm>
            <a:off x="984245" y="2737635"/>
            <a:ext cx="390187" cy="38224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DF75D457-DD8E-4C80-9000-122EEDF9D628}"/>
              </a:ext>
            </a:extLst>
          </p:cNvPr>
          <p:cNvSpPr/>
          <p:nvPr/>
        </p:nvSpPr>
        <p:spPr>
          <a:xfrm>
            <a:off x="984245" y="3199300"/>
            <a:ext cx="390187" cy="382243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48D62052-D55C-4783-A6FE-F011F17232CE}"/>
              </a:ext>
            </a:extLst>
          </p:cNvPr>
          <p:cNvSpPr/>
          <p:nvPr/>
        </p:nvSpPr>
        <p:spPr>
          <a:xfrm>
            <a:off x="979700" y="4117822"/>
            <a:ext cx="390187" cy="382243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EFF550BC-42AD-4630-BF5C-76A86927CA14}"/>
              </a:ext>
            </a:extLst>
          </p:cNvPr>
          <p:cNvSpPr/>
          <p:nvPr/>
        </p:nvSpPr>
        <p:spPr>
          <a:xfrm>
            <a:off x="979700" y="4579487"/>
            <a:ext cx="390187" cy="382243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4D288B50-1B25-46EA-8789-F0ED39FF164E}"/>
              </a:ext>
            </a:extLst>
          </p:cNvPr>
          <p:cNvSpPr/>
          <p:nvPr/>
        </p:nvSpPr>
        <p:spPr>
          <a:xfrm>
            <a:off x="984245" y="5046376"/>
            <a:ext cx="390187" cy="382243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86BAA66-F141-461C-A71B-C00E90301EC0}"/>
              </a:ext>
            </a:extLst>
          </p:cNvPr>
          <p:cNvSpPr/>
          <p:nvPr/>
        </p:nvSpPr>
        <p:spPr>
          <a:xfrm>
            <a:off x="979699" y="5510457"/>
            <a:ext cx="390187" cy="382243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A77757C-4CBA-9295-23DE-AC12151576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0318" y="5793930"/>
            <a:ext cx="1343364" cy="107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35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262BD8A6-853A-A79C-2827-0BF190A571DA}"/>
              </a:ext>
            </a:extLst>
          </p:cNvPr>
          <p:cNvSpPr txBox="1"/>
          <p:nvPr/>
        </p:nvSpPr>
        <p:spPr>
          <a:xfrm>
            <a:off x="1837247" y="808570"/>
            <a:ext cx="5469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MATRÍCULA</a:t>
            </a:r>
          </a:p>
        </p:txBody>
      </p:sp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1CAC2415-45E0-4955-96FD-4E6B2684F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026635"/>
              </p:ext>
            </p:extLst>
          </p:nvPr>
        </p:nvGraphicFramePr>
        <p:xfrm>
          <a:off x="967666" y="1276255"/>
          <a:ext cx="7208668" cy="2165382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072078">
                  <a:extLst>
                    <a:ext uri="{9D8B030D-6E8A-4147-A177-3AD203B41FA5}">
                      <a16:colId xmlns:a16="http://schemas.microsoft.com/office/drawing/2014/main" val="837625983"/>
                    </a:ext>
                  </a:extLst>
                </a:gridCol>
                <a:gridCol w="2136590">
                  <a:extLst>
                    <a:ext uri="{9D8B030D-6E8A-4147-A177-3AD203B41FA5}">
                      <a16:colId xmlns:a16="http://schemas.microsoft.com/office/drawing/2014/main" val="1454117379"/>
                    </a:ext>
                  </a:extLst>
                </a:gridCol>
              </a:tblGrid>
              <a:tr h="261682">
                <a:tc gridSpan="2"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MATRÍCULA GENERAL DE T.S.U.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798611"/>
                  </a:ext>
                </a:extLst>
              </a:tr>
              <a:tr h="315177"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CARRERA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MAYO - AGOSTO 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3037380"/>
                  </a:ext>
                </a:extLst>
              </a:tr>
              <a:tr h="315177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T.S.U. en Manufactura Aeronáutica Área Maquinados de Precisión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9662231"/>
                  </a:ext>
                </a:extLst>
              </a:tr>
              <a:tr h="315177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T.S.U. en Procesos Industriales Área Manufactura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9423313"/>
                  </a:ext>
                </a:extLst>
              </a:tr>
              <a:tr h="315177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T.S.U. en Mecatrónica Área Automatización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3366270"/>
                  </a:ext>
                </a:extLst>
              </a:tr>
              <a:tr h="315177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T.S.U. en Administración Área Formulación y Evaluación de Proyectos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4951727"/>
                  </a:ext>
                </a:extLst>
              </a:tr>
              <a:tr h="315177"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 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3175573"/>
                  </a:ext>
                </a:extLst>
              </a:tr>
            </a:tbl>
          </a:graphicData>
        </a:graphic>
      </p:graphicFrame>
      <p:graphicFrame>
        <p:nvGraphicFramePr>
          <p:cNvPr id="4" name="Tabla 2">
            <a:extLst>
              <a:ext uri="{FF2B5EF4-FFF2-40B4-BE49-F238E27FC236}">
                <a16:creationId xmlns:a16="http://schemas.microsoft.com/office/drawing/2014/main" id="{9DD24737-463F-478D-8EB5-973E92315F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661649"/>
              </p:ext>
            </p:extLst>
          </p:nvPr>
        </p:nvGraphicFramePr>
        <p:xfrm>
          <a:off x="1455938" y="3539990"/>
          <a:ext cx="6232124" cy="2194098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085015">
                  <a:extLst>
                    <a:ext uri="{9D8B030D-6E8A-4147-A177-3AD203B41FA5}">
                      <a16:colId xmlns:a16="http://schemas.microsoft.com/office/drawing/2014/main" val="837625983"/>
                    </a:ext>
                  </a:extLst>
                </a:gridCol>
                <a:gridCol w="2147109">
                  <a:extLst>
                    <a:ext uri="{9D8B030D-6E8A-4147-A177-3AD203B41FA5}">
                      <a16:colId xmlns:a16="http://schemas.microsoft.com/office/drawing/2014/main" val="1454117379"/>
                    </a:ext>
                  </a:extLst>
                </a:gridCol>
              </a:tblGrid>
              <a:tr h="263510">
                <a:tc gridSpan="2"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MATRÍCULA GENERAL DE INGENIERÍA/LICENCIATURA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798611"/>
                  </a:ext>
                </a:extLst>
              </a:tr>
              <a:tr h="319963"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CARRERA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MAYO - AGOSTO   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3037380"/>
                  </a:ext>
                </a:extLst>
              </a:tr>
              <a:tr h="319963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Ingeniería en Manufactura Aeronáutica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9662231"/>
                  </a:ext>
                </a:extLst>
              </a:tr>
              <a:tr h="319963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Ingeniería en Sistemas Productivos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9423313"/>
                  </a:ext>
                </a:extLst>
              </a:tr>
              <a:tr h="319963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Licenciatura en Gestión de Negocios y Proyectos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3366270"/>
                  </a:ext>
                </a:extLst>
              </a:tr>
              <a:tr h="319963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Ingeniería Mecatrónica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3419101"/>
                  </a:ext>
                </a:extLst>
              </a:tr>
              <a:tr h="319963"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 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3175573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AEBD1215-2DC2-22A0-C9B3-1A2B06B6A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318" y="5782500"/>
            <a:ext cx="1343364" cy="107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65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262BD8A6-853A-A79C-2827-0BF190A571DA}"/>
              </a:ext>
            </a:extLst>
          </p:cNvPr>
          <p:cNvSpPr txBox="1"/>
          <p:nvPr/>
        </p:nvSpPr>
        <p:spPr>
          <a:xfrm>
            <a:off x="1837247" y="808570"/>
            <a:ext cx="5469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DESERCIÓN </a:t>
            </a: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8FCC6424-CD49-4622-A002-A7F04CD2B6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868161"/>
              </p:ext>
            </p:extLst>
          </p:nvPr>
        </p:nvGraphicFramePr>
        <p:xfrm>
          <a:off x="584197" y="1301915"/>
          <a:ext cx="7314099" cy="219717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169585">
                  <a:extLst>
                    <a:ext uri="{9D8B030D-6E8A-4147-A177-3AD203B41FA5}">
                      <a16:colId xmlns:a16="http://schemas.microsoft.com/office/drawing/2014/main" val="2677464211"/>
                    </a:ext>
                  </a:extLst>
                </a:gridCol>
                <a:gridCol w="3144514">
                  <a:extLst>
                    <a:ext uri="{9D8B030D-6E8A-4147-A177-3AD203B41FA5}">
                      <a16:colId xmlns:a16="http://schemas.microsoft.com/office/drawing/2014/main" val="1368527342"/>
                    </a:ext>
                  </a:extLst>
                </a:gridCol>
              </a:tblGrid>
              <a:tr h="368375">
                <a:tc gridSpan="2"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TÉCNICO SUPERIOR UNIVERSITARIO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17411"/>
                  </a:ext>
                </a:extLst>
              </a:tr>
              <a:tr h="256969"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CARRERA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MAYO-AGOSTO 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0965123"/>
                  </a:ext>
                </a:extLst>
              </a:tr>
              <a:tr h="256969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Manufactura Aeronáutica Área Maquinados de Precisión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797437"/>
                  </a:ext>
                </a:extLst>
              </a:tr>
              <a:tr h="256969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Procesos Industriales Área Manufactura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8917939"/>
                  </a:ext>
                </a:extLst>
              </a:tr>
              <a:tr h="256969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Mecatrónica Área Automatización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0593690"/>
                  </a:ext>
                </a:extLst>
              </a:tr>
              <a:tr h="256969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Administración Área Formulación y Evaluación de Proyectos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4599410"/>
                  </a:ext>
                </a:extLst>
              </a:tr>
              <a:tr h="256969"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 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3863159"/>
                  </a:ext>
                </a:extLst>
              </a:tr>
            </a:tbl>
          </a:graphicData>
        </a:graphic>
      </p:graphicFrame>
      <p:graphicFrame>
        <p:nvGraphicFramePr>
          <p:cNvPr id="7" name="Tabla 3">
            <a:extLst>
              <a:ext uri="{FF2B5EF4-FFF2-40B4-BE49-F238E27FC236}">
                <a16:creationId xmlns:a16="http://schemas.microsoft.com/office/drawing/2014/main" id="{E597F917-29AC-4522-B46F-B6BF867DC7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558232"/>
              </p:ext>
            </p:extLst>
          </p:nvPr>
        </p:nvGraphicFramePr>
        <p:xfrm>
          <a:off x="1641795" y="3762451"/>
          <a:ext cx="5527632" cy="183047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128988">
                  <a:extLst>
                    <a:ext uri="{9D8B030D-6E8A-4147-A177-3AD203B41FA5}">
                      <a16:colId xmlns:a16="http://schemas.microsoft.com/office/drawing/2014/main" val="2677464211"/>
                    </a:ext>
                  </a:extLst>
                </a:gridCol>
                <a:gridCol w="2398644">
                  <a:extLst>
                    <a:ext uri="{9D8B030D-6E8A-4147-A177-3AD203B41FA5}">
                      <a16:colId xmlns:a16="http://schemas.microsoft.com/office/drawing/2014/main" val="1368527342"/>
                    </a:ext>
                  </a:extLst>
                </a:gridCol>
              </a:tblGrid>
              <a:tr h="253644">
                <a:tc gridSpan="2"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INGENIERÍA/LICENCIATURA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17411"/>
                  </a:ext>
                </a:extLst>
              </a:tr>
              <a:tr h="239043"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CARRERA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MAYO - AGOSTO 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0965123"/>
                  </a:ext>
                </a:extLst>
              </a:tr>
              <a:tr h="239043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Ingeniería en Manufactura Aeronáutica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797437"/>
                  </a:ext>
                </a:extLst>
              </a:tr>
              <a:tr h="239043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Ingeniería en Sistemas Productivos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8917939"/>
                  </a:ext>
                </a:extLst>
              </a:tr>
              <a:tr h="458870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Licenciatura en Gestión de Negocios y Proyectos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0593690"/>
                  </a:ext>
                </a:extLst>
              </a:tr>
              <a:tr h="239043"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 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196290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3EA0C6CA-5BFD-CEC2-CC36-7121A2470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318" y="5782500"/>
            <a:ext cx="1343364" cy="107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44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262BD8A6-853A-A79C-2827-0BF190A571DA}"/>
              </a:ext>
            </a:extLst>
          </p:cNvPr>
          <p:cNvSpPr txBox="1"/>
          <p:nvPr/>
        </p:nvSpPr>
        <p:spPr>
          <a:xfrm>
            <a:off x="941294" y="881481"/>
            <a:ext cx="7261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DESERCIÓN Y PRINCIPALES CAUSAS DE BAJAS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6700435-A8F6-4253-B5FF-EFBD9E823445}"/>
              </a:ext>
            </a:extLst>
          </p:cNvPr>
          <p:cNvSpPr txBox="1"/>
          <p:nvPr/>
        </p:nvSpPr>
        <p:spPr>
          <a:xfrm>
            <a:off x="828261" y="5014498"/>
            <a:ext cx="7487478" cy="707886"/>
          </a:xfrm>
          <a:prstGeom prst="rect">
            <a:avLst/>
          </a:prstGeom>
          <a:solidFill>
            <a:srgbClr val="0CB393"/>
          </a:solidFill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B2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reprobados al finalizar el cuatrimestre Mayo-Agosto, logrando una </a:t>
            </a:r>
            <a:r>
              <a:rPr lang="es-ES" sz="2000" b="1" dirty="0">
                <a:solidFill>
                  <a:srgbClr val="B2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reducción del 38% 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comparado con el año anterior. </a:t>
            </a:r>
            <a:endParaRPr lang="es-MX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CE612AEB-EBC6-6E18-FDA2-CCE43CF1AA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1162175"/>
              </p:ext>
            </p:extLst>
          </p:nvPr>
        </p:nvGraphicFramePr>
        <p:xfrm>
          <a:off x="1116106" y="1237129"/>
          <a:ext cx="6602506" cy="3805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73D16DFF-1B5F-ED8A-CFB2-05E4A1E82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318" y="5782500"/>
            <a:ext cx="1343364" cy="107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15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262BD8A6-853A-A79C-2827-0BF190A571DA}"/>
              </a:ext>
            </a:extLst>
          </p:cNvPr>
          <p:cNvSpPr txBox="1"/>
          <p:nvPr/>
        </p:nvSpPr>
        <p:spPr>
          <a:xfrm>
            <a:off x="1837247" y="808570"/>
            <a:ext cx="5469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RENDIMIENTO ACADÉMICO - PROMEDIO</a:t>
            </a:r>
          </a:p>
        </p:txBody>
      </p:sp>
      <p:graphicFrame>
        <p:nvGraphicFramePr>
          <p:cNvPr id="2" name="Tabla 4">
            <a:extLst>
              <a:ext uri="{FF2B5EF4-FFF2-40B4-BE49-F238E27FC236}">
                <a16:creationId xmlns:a16="http://schemas.microsoft.com/office/drawing/2014/main" id="{3B76DE42-B91C-4966-A955-587F53855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751933"/>
              </p:ext>
            </p:extLst>
          </p:nvPr>
        </p:nvGraphicFramePr>
        <p:xfrm>
          <a:off x="629240" y="1570383"/>
          <a:ext cx="7870056" cy="2653376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051282">
                  <a:extLst>
                    <a:ext uri="{9D8B030D-6E8A-4147-A177-3AD203B41FA5}">
                      <a16:colId xmlns:a16="http://schemas.microsoft.com/office/drawing/2014/main" val="2686761793"/>
                    </a:ext>
                  </a:extLst>
                </a:gridCol>
                <a:gridCol w="2818774">
                  <a:extLst>
                    <a:ext uri="{9D8B030D-6E8A-4147-A177-3AD203B41FA5}">
                      <a16:colId xmlns:a16="http://schemas.microsoft.com/office/drawing/2014/main" val="4237115754"/>
                    </a:ext>
                  </a:extLst>
                </a:gridCol>
              </a:tblGrid>
              <a:tr h="198828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CARRERA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PROMEDIO ACTUALIZADO</a:t>
                      </a:r>
                    </a:p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MAYO – AGOSTO  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740389"/>
                  </a:ext>
                </a:extLst>
              </a:tr>
              <a:tr h="238357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T.S.U. Administración Área Formulación y Evaluación de Proyectos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8.88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7645005"/>
                  </a:ext>
                </a:extLst>
              </a:tr>
              <a:tr h="2383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T.S.U. Manufactura Aeronáutica Área Maquinados de Precisión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.81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9876541"/>
                  </a:ext>
                </a:extLst>
              </a:tr>
              <a:tr h="238357">
                <a:tc>
                  <a:txBody>
                    <a:bodyPr/>
                    <a:lstStyle/>
                    <a:p>
                      <a:pPr algn="ctr"/>
                      <a:r>
                        <a:rPr lang="es-MX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T.S.U. Mecatrónica Área Automatización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9.04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452109"/>
                  </a:ext>
                </a:extLst>
              </a:tr>
              <a:tr h="2383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T.S.U. Procesos Industriales Área Manufactura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8.64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3739972"/>
                  </a:ext>
                </a:extLst>
              </a:tr>
              <a:tr h="238357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Ingeniería en Manufactura Aeronáutica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.71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6272301"/>
                  </a:ext>
                </a:extLst>
              </a:tr>
              <a:tr h="238357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Ingeniería en Sistemas Productivos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.53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5724742"/>
                  </a:ext>
                </a:extLst>
              </a:tr>
              <a:tr h="275128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Ingeniería en Mecatrónica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9.02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1349522"/>
                  </a:ext>
                </a:extLst>
              </a:tr>
              <a:tr h="275128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Licenciatura en Gestión de Negocios y Proyectos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9053821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880386A0-F25F-5A49-9317-9EFAD6F61FAC}"/>
              </a:ext>
            </a:extLst>
          </p:cNvPr>
          <p:cNvSpPr txBox="1"/>
          <p:nvPr/>
        </p:nvSpPr>
        <p:spPr>
          <a:xfrm>
            <a:off x="3412876" y="4800906"/>
            <a:ext cx="4359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Promedio Aprovechamiento: </a:t>
            </a:r>
            <a:r>
              <a:rPr lang="es-MX" sz="2400" b="1" dirty="0">
                <a:solidFill>
                  <a:srgbClr val="0CB3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9.14</a:t>
            </a:r>
            <a:endParaRPr lang="es-MX" b="1" dirty="0">
              <a:solidFill>
                <a:srgbClr val="0CB3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0A727A0-5862-59E0-FDB8-9E57D5138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318" y="5782500"/>
            <a:ext cx="1343364" cy="107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10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945929" y="884807"/>
            <a:ext cx="70419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PLANTILLA DEL PERSONAL</a:t>
            </a:r>
          </a:p>
          <a:p>
            <a:pPr algn="ctr"/>
            <a:r>
              <a:rPr lang="es-MX" sz="2000" b="1" dirty="0">
                <a:solidFill>
                  <a:srgbClr val="0CB3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HISTÓRICO</a:t>
            </a:r>
            <a:endParaRPr lang="es-MX" sz="1600" b="1" dirty="0">
              <a:solidFill>
                <a:srgbClr val="0CB3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921274"/>
              </p:ext>
            </p:extLst>
          </p:nvPr>
        </p:nvGraphicFramePr>
        <p:xfrm>
          <a:off x="1388276" y="1918252"/>
          <a:ext cx="6157235" cy="377201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16541">
                  <a:extLst>
                    <a:ext uri="{9D8B030D-6E8A-4147-A177-3AD203B41FA5}">
                      <a16:colId xmlns:a16="http://schemas.microsoft.com/office/drawing/2014/main" val="154595457"/>
                    </a:ext>
                  </a:extLst>
                </a:gridCol>
                <a:gridCol w="1104353">
                  <a:extLst>
                    <a:ext uri="{9D8B030D-6E8A-4147-A177-3AD203B41FA5}">
                      <a16:colId xmlns:a16="http://schemas.microsoft.com/office/drawing/2014/main" val="796570871"/>
                    </a:ext>
                  </a:extLst>
                </a:gridCol>
                <a:gridCol w="959831">
                  <a:extLst>
                    <a:ext uri="{9D8B030D-6E8A-4147-A177-3AD203B41FA5}">
                      <a16:colId xmlns:a16="http://schemas.microsoft.com/office/drawing/2014/main" val="980172026"/>
                    </a:ext>
                  </a:extLst>
                </a:gridCol>
                <a:gridCol w="1088255">
                  <a:extLst>
                    <a:ext uri="{9D8B030D-6E8A-4147-A177-3AD203B41FA5}">
                      <a16:colId xmlns:a16="http://schemas.microsoft.com/office/drawing/2014/main" val="512026718"/>
                    </a:ext>
                  </a:extLst>
                </a:gridCol>
                <a:gridCol w="1088255">
                  <a:extLst>
                    <a:ext uri="{9D8B030D-6E8A-4147-A177-3AD203B41FA5}">
                      <a16:colId xmlns:a16="http://schemas.microsoft.com/office/drawing/2014/main" val="2034963521"/>
                    </a:ext>
                  </a:extLst>
                </a:gridCol>
              </a:tblGrid>
              <a:tr h="566531">
                <a:tc>
                  <a:txBody>
                    <a:bodyPr/>
                    <a:lstStyle/>
                    <a:p>
                      <a:r>
                        <a:rPr lang="es-MX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es-MX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398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38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ADMINISTRATIVO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  <a:p>
                      <a:pPr algn="ctr"/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084847"/>
                  </a:ext>
                </a:extLst>
              </a:tr>
              <a:tr h="446598">
                <a:tc>
                  <a:txBody>
                    <a:bodyPr/>
                    <a:lstStyle/>
                    <a:p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PROFESORES</a:t>
                      </a:r>
                      <a:r>
                        <a:rPr lang="es-MX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TIEMPO COMPLETO </a:t>
                      </a:r>
                      <a:r>
                        <a:rPr lang="es-MX" sz="1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PTC)</a:t>
                      </a:r>
                    </a:p>
                    <a:p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492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PROFESORES DE ASIGNATURA </a:t>
                      </a:r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(PA)</a:t>
                      </a:r>
                    </a:p>
                    <a:p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959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400" b="1" dirty="0">
                          <a:solidFill>
                            <a:srgbClr val="A82E4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r>
                        <a:rPr lang="es-MX" sz="1400" b="1" baseline="0" dirty="0">
                          <a:solidFill>
                            <a:srgbClr val="A82E4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PLANTILLA</a:t>
                      </a:r>
                      <a:endParaRPr lang="es-MX" sz="1400" b="1" dirty="0">
                        <a:solidFill>
                          <a:srgbClr val="A82E4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solidFill>
                            <a:srgbClr val="A82E4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solidFill>
                            <a:srgbClr val="A82E4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solidFill>
                            <a:srgbClr val="A82E4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solidFill>
                            <a:srgbClr val="A82E4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es-MX" sz="1400" b="1" dirty="0">
                        <a:solidFill>
                          <a:srgbClr val="A82E4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0793779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07A9F125-4B2D-8EAF-6387-F15F132A3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318" y="5782500"/>
            <a:ext cx="1343364" cy="107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01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55CB46CE-E32B-8D40-9B79-7404C700A6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888733"/>
              </p:ext>
            </p:extLst>
          </p:nvPr>
        </p:nvGraphicFramePr>
        <p:xfrm>
          <a:off x="1297437" y="1801906"/>
          <a:ext cx="6549126" cy="369621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86948">
                  <a:extLst>
                    <a:ext uri="{9D8B030D-6E8A-4147-A177-3AD203B41FA5}">
                      <a16:colId xmlns:a16="http://schemas.microsoft.com/office/drawing/2014/main" val="2924392975"/>
                    </a:ext>
                  </a:extLst>
                </a:gridCol>
                <a:gridCol w="1258956">
                  <a:extLst>
                    <a:ext uri="{9D8B030D-6E8A-4147-A177-3AD203B41FA5}">
                      <a16:colId xmlns:a16="http://schemas.microsoft.com/office/drawing/2014/main" val="364372021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975474062"/>
                    </a:ext>
                  </a:extLst>
                </a:gridCol>
                <a:gridCol w="1166191">
                  <a:extLst>
                    <a:ext uri="{9D8B030D-6E8A-4147-A177-3AD203B41FA5}">
                      <a16:colId xmlns:a16="http://schemas.microsoft.com/office/drawing/2014/main" val="1980421643"/>
                    </a:ext>
                  </a:extLst>
                </a:gridCol>
                <a:gridCol w="1317831">
                  <a:extLst>
                    <a:ext uri="{9D8B030D-6E8A-4147-A177-3AD203B41FA5}">
                      <a16:colId xmlns:a16="http://schemas.microsoft.com/office/drawing/2014/main" val="2296426663"/>
                    </a:ext>
                  </a:extLst>
                </a:gridCol>
              </a:tblGrid>
              <a:tr h="646277">
                <a:tc>
                  <a:txBody>
                    <a:bodyPr/>
                    <a:lstStyle/>
                    <a:p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CONCEPTO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es-MX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768114"/>
                  </a:ext>
                </a:extLst>
              </a:tr>
              <a:tr h="518613">
                <a:tc>
                  <a:txBody>
                    <a:bodyPr/>
                    <a:lstStyle/>
                    <a:p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MATRICULA</a:t>
                      </a:r>
                      <a:endParaRPr lang="es-MX" sz="14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224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196939"/>
                  </a:ext>
                </a:extLst>
              </a:tr>
              <a:tr h="518613">
                <a:tc>
                  <a:txBody>
                    <a:bodyPr/>
                    <a:lstStyle/>
                    <a:p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DESERCIÓN</a:t>
                      </a:r>
                      <a:endParaRPr lang="es-MX" sz="14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12.29%</a:t>
                      </a:r>
                      <a:endParaRPr lang="es-MX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2.62%</a:t>
                      </a:r>
                      <a:endParaRPr lang="es-MX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5.80%</a:t>
                      </a:r>
                      <a:endParaRPr lang="es-MX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7487274"/>
                  </a:ext>
                </a:extLst>
              </a:tr>
              <a:tr h="798356">
                <a:tc>
                  <a:txBody>
                    <a:bodyPr/>
                    <a:lstStyle/>
                    <a:p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EFICIENCIA</a:t>
                      </a:r>
                      <a:r>
                        <a:rPr lang="es-MX" sz="1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TERMINAL</a:t>
                      </a:r>
                      <a:endParaRPr lang="es-MX" sz="14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60.6 %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60.6 %</a:t>
                      </a:r>
                      <a:endParaRPr lang="es-MX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8848071"/>
                  </a:ext>
                </a:extLst>
              </a:tr>
              <a:tr h="695739">
                <a:tc>
                  <a:txBody>
                    <a:bodyPr/>
                    <a:lstStyle/>
                    <a:p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ALUMNO/</a:t>
                      </a:r>
                    </a:p>
                    <a:p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DOCENTE</a:t>
                      </a:r>
                      <a:endParaRPr lang="es-MX" sz="14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8048190"/>
                  </a:ext>
                </a:extLst>
              </a:tr>
              <a:tr h="518613">
                <a:tc>
                  <a:txBody>
                    <a:bodyPr/>
                    <a:lstStyle/>
                    <a:p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COSTO X ALUMNO</a:t>
                      </a:r>
                      <a:endParaRPr lang="es-MX" sz="14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$70,695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$49,927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$57,304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$66,555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863796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28F344DD-43AF-1342-BD16-9C26021CC685}"/>
              </a:ext>
            </a:extLst>
          </p:cNvPr>
          <p:cNvSpPr txBox="1"/>
          <p:nvPr/>
        </p:nvSpPr>
        <p:spPr>
          <a:xfrm>
            <a:off x="2193012" y="1063488"/>
            <a:ext cx="4815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TÉCNICO SUPERIOR UNIVERSITARIO</a:t>
            </a:r>
          </a:p>
          <a:p>
            <a:pPr algn="ctr"/>
            <a:r>
              <a:rPr lang="es-MX" sz="2000" b="1" dirty="0">
                <a:solidFill>
                  <a:srgbClr val="0CB3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HISTÓRICO 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E991A49-5D2A-8993-7DC3-D3A67CBCB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318" y="5782500"/>
            <a:ext cx="1343364" cy="107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7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4FB65C8-A913-644F-8A2B-4AD8FEE610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190391"/>
              </p:ext>
            </p:extLst>
          </p:nvPr>
        </p:nvGraphicFramePr>
        <p:xfrm>
          <a:off x="1320800" y="2084294"/>
          <a:ext cx="6502400" cy="31501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2325">
                  <a:extLst>
                    <a:ext uri="{9D8B030D-6E8A-4147-A177-3AD203B41FA5}">
                      <a16:colId xmlns:a16="http://schemas.microsoft.com/office/drawing/2014/main" val="2924392975"/>
                    </a:ext>
                  </a:extLst>
                </a:gridCol>
                <a:gridCol w="1179443">
                  <a:extLst>
                    <a:ext uri="{9D8B030D-6E8A-4147-A177-3AD203B41FA5}">
                      <a16:colId xmlns:a16="http://schemas.microsoft.com/office/drawing/2014/main" val="3643720219"/>
                    </a:ext>
                  </a:extLst>
                </a:gridCol>
                <a:gridCol w="1285461">
                  <a:extLst>
                    <a:ext uri="{9D8B030D-6E8A-4147-A177-3AD203B41FA5}">
                      <a16:colId xmlns:a16="http://schemas.microsoft.com/office/drawing/2014/main" val="975474062"/>
                    </a:ext>
                  </a:extLst>
                </a:gridCol>
                <a:gridCol w="1404731">
                  <a:extLst>
                    <a:ext uri="{9D8B030D-6E8A-4147-A177-3AD203B41FA5}">
                      <a16:colId xmlns:a16="http://schemas.microsoft.com/office/drawing/2014/main" val="1980421643"/>
                    </a:ext>
                  </a:extLst>
                </a:gridCol>
                <a:gridCol w="1110440">
                  <a:extLst>
                    <a:ext uri="{9D8B030D-6E8A-4147-A177-3AD203B41FA5}">
                      <a16:colId xmlns:a16="http://schemas.microsoft.com/office/drawing/2014/main" val="3163467899"/>
                    </a:ext>
                  </a:extLst>
                </a:gridCol>
              </a:tblGrid>
              <a:tr h="496957">
                <a:tc>
                  <a:txBody>
                    <a:bodyPr/>
                    <a:lstStyle/>
                    <a:p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CONCEPTO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es-MX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768114"/>
                  </a:ext>
                </a:extLst>
              </a:tr>
              <a:tr h="370441">
                <a:tc>
                  <a:txBody>
                    <a:bodyPr/>
                    <a:lstStyle/>
                    <a:p>
                      <a:r>
                        <a:rPr lang="es-MX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MATRÍCULA</a:t>
                      </a:r>
                      <a:endParaRPr lang="es-MX" sz="16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</a:t>
                      </a:r>
                      <a:endParaRPr lang="es-MX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9196939"/>
                  </a:ext>
                </a:extLst>
              </a:tr>
              <a:tr h="451050">
                <a:tc>
                  <a:txBody>
                    <a:bodyPr/>
                    <a:lstStyle/>
                    <a:p>
                      <a:r>
                        <a:rPr lang="es-MX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DESERCIÓN</a:t>
                      </a:r>
                      <a:endParaRPr lang="es-MX" sz="16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5.22 %</a:t>
                      </a:r>
                      <a:endParaRPr lang="es-MX" sz="1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5.22 %</a:t>
                      </a:r>
                      <a:endParaRPr lang="es-MX" sz="1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5.22 %</a:t>
                      </a:r>
                      <a:endParaRPr lang="es-MX" sz="1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1.32%</a:t>
                      </a:r>
                      <a:endParaRPr lang="es-MX" sz="1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7487274"/>
                  </a:ext>
                </a:extLst>
              </a:tr>
              <a:tr h="673437">
                <a:tc>
                  <a:txBody>
                    <a:bodyPr/>
                    <a:lstStyle/>
                    <a:p>
                      <a:r>
                        <a:rPr lang="es-MX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EFICIENCIA</a:t>
                      </a:r>
                      <a:r>
                        <a:rPr lang="es-MX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TERMINAL</a:t>
                      </a:r>
                      <a:endParaRPr lang="es-MX" sz="16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87%</a:t>
                      </a:r>
                    </a:p>
                    <a:p>
                      <a:pPr algn="ctr"/>
                      <a:endParaRPr lang="es-MX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</a:t>
                      </a:r>
                    </a:p>
                    <a:p>
                      <a:pPr algn="ctr"/>
                      <a:endParaRPr lang="es-MX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89%</a:t>
                      </a:r>
                      <a:endParaRPr lang="es-MX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8848071"/>
                  </a:ext>
                </a:extLst>
              </a:tr>
              <a:tr h="578497">
                <a:tc>
                  <a:txBody>
                    <a:bodyPr/>
                    <a:lstStyle/>
                    <a:p>
                      <a:r>
                        <a:rPr lang="es-MX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ALUMNO/</a:t>
                      </a:r>
                    </a:p>
                    <a:p>
                      <a:r>
                        <a:rPr lang="es-MX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DOCENTE</a:t>
                      </a:r>
                      <a:endParaRPr lang="es-MX" sz="16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8048190"/>
                  </a:ext>
                </a:extLst>
              </a:tr>
              <a:tr h="578497">
                <a:tc>
                  <a:txBody>
                    <a:bodyPr/>
                    <a:lstStyle/>
                    <a:p>
                      <a:r>
                        <a:rPr lang="es-MX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COSTO ALUMNO</a:t>
                      </a:r>
                      <a:endParaRPr lang="es-MX" sz="16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$70,695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$49,927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$57,304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$63,387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2863796"/>
                  </a:ext>
                </a:extLst>
              </a:tr>
            </a:tbl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25B22B5D-0C20-4D40-A0DE-5CE0F4A7F794}"/>
              </a:ext>
            </a:extLst>
          </p:cNvPr>
          <p:cNvSpPr/>
          <p:nvPr/>
        </p:nvSpPr>
        <p:spPr>
          <a:xfrm>
            <a:off x="2286000" y="1108070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LICENCIATURA/ INGENIERÍA</a:t>
            </a:r>
          </a:p>
          <a:p>
            <a:pPr algn="ctr"/>
            <a:r>
              <a:rPr lang="es-MX" b="1" dirty="0">
                <a:solidFill>
                  <a:srgbClr val="0CB3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HISTÓRICO 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6FFE330-E04C-FE2C-79C6-DC2C004E6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318" y="5782500"/>
            <a:ext cx="1343364" cy="107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64937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28665</TotalTime>
  <Words>878</Words>
  <Application>Microsoft Office PowerPoint</Application>
  <PresentationFormat>Presentación en pantalla (4:3)</PresentationFormat>
  <Paragraphs>258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Joel Gil</dc:creator>
  <cp:lastModifiedBy>Luz Marina Vega García</cp:lastModifiedBy>
  <cp:revision>869</cp:revision>
  <cp:lastPrinted>2024-05-27T19:40:00Z</cp:lastPrinted>
  <dcterms:created xsi:type="dcterms:W3CDTF">2022-01-31T20:03:20Z</dcterms:created>
  <dcterms:modified xsi:type="dcterms:W3CDTF">2024-09-05T18:00:10Z</dcterms:modified>
</cp:coreProperties>
</file>